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92" r:id="rId4"/>
    <p:sldId id="296" r:id="rId5"/>
    <p:sldId id="307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0" r:id="rId14"/>
    <p:sldId id="322" r:id="rId15"/>
    <p:sldId id="323" r:id="rId16"/>
    <p:sldId id="301" r:id="rId17"/>
    <p:sldId id="279" r:id="rId18"/>
  </p:sldIdLst>
  <p:sldSz cx="9144000" cy="5143500" type="screen16x9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8D27DB-1D92-4177-8D39-E60F13696A85}">
  <a:tblStyle styleId="{428D27DB-1D92-4177-8D39-E60F13696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3:37:37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24575,'4'3'0,"-1"1"0,1 0 0,-1-1 0,0 1 0,0 1 0,-1-1 0,3 5 0,4 5 0,148 200 0,-94-115 0,-55-87 0,-1 1 0,0 0 0,-1 0 0,0 0 0,7 27 0,-8-23 0,1-1 0,1 1 0,13 24 0,-20-41 2,0 0 0,0 1 0,0-1-1,0 0 1,0 0 0,0 0 0,0 1-1,0-1 1,1 0 0,-1 0 0,0 1-1,0-1 1,0 0 0,0 0 0,0 0 0,0 1-1,0-1 1,1 0 0,-1 0 0,0 0-1,0 0 1,0 1 0,0-1 0,1 0-1,-1 0 1,0 0 0,0 0 0,0 0 0,1 0-1,-1 0 1,0 1 0,0-1 0,1 0-1,-1 0 1,0 0 0,0 0 0,0 0-1,1 0 1,-1 0 0,0 0 0,0 0 0,1 0-1,-1 0 1,0 0 0,0-1 0,0 1-1,1 0 1,-1 0 0,0 0 0,0 0-1,1 0 1,-1 0 0,0 0 0,0-1 0,0 1-1,1 0 1,2-14-1468,-3 2-5360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13:37:38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417 1 24575,'-8'0'0,"1"0"0,0 0 0,0 0 0,0 1 0,-1 0 0,1 1 0,0 0 0,0 0 0,0 0 0,1 1 0,-1 0 0,1 0 0,-1 0 0,1 1 0,0 0 0,0 1 0,1-1 0,-1 1 0,1 0 0,0 0 0,-5 7 0,-50 66 0,46-56 0,-2-2 0,-25 28 0,26-31 24,1 0 0,1 1 0,1 0 0,-18 35 0,-18 28-1509,41-73-5341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87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2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1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1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6455100" y="4172450"/>
            <a:ext cx="268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61722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GT" dirty="0"/>
              <a:t>Lenguajes Formales y Autómatas</a:t>
            </a:r>
            <a:endParaRPr dirty="0"/>
          </a:p>
        </p:txBody>
      </p:sp>
      <p:sp>
        <p:nvSpPr>
          <p:cNvPr id="186" name="Shape 186"/>
          <p:cNvSpPr txBox="1"/>
          <p:nvPr/>
        </p:nvSpPr>
        <p:spPr>
          <a:xfrm>
            <a:off x="4658955" y="4172450"/>
            <a:ext cx="3469791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200" dirty="0"/>
              <a:t>Clase 19 – Gramáticas Libres de Contexto – Formas Normales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alcanzables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3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2212A6-DCF4-4500-B85E-4B4854EE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2382821"/>
            <a:ext cx="6291869" cy="231020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7EA3262-5A28-9343-4D92-6D8A88A3E996}"/>
              </a:ext>
            </a:extLst>
          </p:cNvPr>
          <p:cNvGrpSpPr/>
          <p:nvPr/>
        </p:nvGrpSpPr>
        <p:grpSpPr>
          <a:xfrm>
            <a:off x="3405960" y="4152710"/>
            <a:ext cx="150120" cy="203400"/>
            <a:chOff x="3405960" y="4152710"/>
            <a:chExt cx="15012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CFF9480-DD98-0336-3AC1-473BDEA5CF11}"/>
                    </a:ext>
                  </a:extLst>
                </p14:cNvPr>
                <p14:cNvContentPartPr/>
                <p14:nvPr/>
              </p14:nvContentPartPr>
              <p14:xfrm>
                <a:off x="3409920" y="4152710"/>
                <a:ext cx="127800" cy="2034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CFF9480-DD98-0336-3AC1-473BDEA5CF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03800" y="4146590"/>
                  <a:ext cx="140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B80B01BD-D4A5-C233-D17B-F83A0339CBF5}"/>
                    </a:ext>
                  </a:extLst>
                </p14:cNvPr>
                <p14:cNvContentPartPr/>
                <p14:nvPr/>
              </p14:nvContentPartPr>
              <p14:xfrm>
                <a:off x="3405960" y="4158830"/>
                <a:ext cx="150120" cy="161280"/>
              </p14:xfrm>
            </p:contentPart>
          </mc:Choice>
          <mc:Fallback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B80B01BD-D4A5-C233-D17B-F83A0339CB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9840" y="4152710"/>
                  <a:ext cx="16236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965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</p:spPr>
            <p:txBody>
              <a:bodyPr/>
              <a:lstStyle/>
              <a:p>
                <a:r>
                  <a:rPr lang="es-GT" sz="1600" dirty="0"/>
                  <a:t>El algoritmo ha sido diseñado para tener en cuenta todos los terminales y no terminales que sean accesibles desde </a:t>
                </a:r>
                <a14:m>
                  <m:oMath xmlns:m="http://schemas.openxmlformats.org/officeDocument/2006/math"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ya</a:t>
                </a:r>
                <a:r>
                  <a:rPr lang="en-US" sz="1600" dirty="0"/>
                  <a:t> que </a:t>
                </a:r>
                <a:r>
                  <a:rPr lang="en-US" sz="1600" dirty="0" err="1"/>
                  <a:t>solamente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pueden</a:t>
                </a:r>
                <a:r>
                  <a:rPr lang="en-US" sz="1600" dirty="0"/>
                  <a:t> ser </a:t>
                </a:r>
                <a:r>
                  <a:rPr lang="en-US" sz="1600" dirty="0" err="1"/>
                  <a:t>incluídos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G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1600" dirty="0"/>
                  <a:t>Es </a:t>
                </a:r>
                <a:r>
                  <a:rPr lang="en-US" sz="1600" dirty="0" err="1"/>
                  <a:t>importante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mencionar</a:t>
                </a:r>
                <a:r>
                  <a:rPr lang="en-US" sz="1600" dirty="0"/>
                  <a:t> que el </a:t>
                </a:r>
                <a:r>
                  <a:rPr lang="en-US" sz="1600" dirty="0" err="1"/>
                  <a:t>orden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en</a:t>
                </a:r>
                <a:r>
                  <a:rPr lang="en-US" sz="1600" dirty="0"/>
                  <a:t> que se </a:t>
                </a:r>
                <a:r>
                  <a:rPr lang="en-US" sz="1600" dirty="0" err="1"/>
                  <a:t>aplican</a:t>
                </a:r>
                <a:r>
                  <a:rPr lang="en-US" sz="1600" dirty="0"/>
                  <a:t> los </a:t>
                </a:r>
                <a:r>
                  <a:rPr lang="en-US" sz="1600" dirty="0" err="1"/>
                  <a:t>algoritmos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sí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alteran</a:t>
                </a:r>
                <a:r>
                  <a:rPr lang="en-US" sz="1600" dirty="0"/>
                  <a:t> la </a:t>
                </a:r>
                <a:r>
                  <a:rPr lang="en-US" sz="1600" dirty="0" err="1"/>
                  <a:t>gramática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resultante</a:t>
                </a:r>
                <a:r>
                  <a:rPr lang="en-US" sz="1600" dirty="0"/>
                  <a:t>, por lo tanto es </a:t>
                </a:r>
                <a:r>
                  <a:rPr lang="en-US" sz="1600" dirty="0" err="1"/>
                  <a:t>adecuado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siempre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iniciar</a:t>
                </a:r>
                <a:r>
                  <a:rPr lang="en-US" sz="1600" dirty="0"/>
                  <a:t> con la </a:t>
                </a:r>
                <a:r>
                  <a:rPr lang="en-US" sz="1600" dirty="0" err="1"/>
                  <a:t>eliminación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símbolos</a:t>
                </a:r>
                <a:r>
                  <a:rPr lang="en-US" sz="1600" dirty="0"/>
                  <a:t> no </a:t>
                </a:r>
                <a:r>
                  <a:rPr lang="en-US" sz="1600" dirty="0" err="1"/>
                  <a:t>alcanzables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 xmlns="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 xmlns="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producciones épsilon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n-US" sz="1800" dirty="0"/>
                  <a:t>Para </a:t>
                </a:r>
                <a:r>
                  <a:rPr lang="en-US" sz="1800" dirty="0" err="1"/>
                  <a:t>eliminar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este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tipo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producciones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debemos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tomar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cuenta</a:t>
                </a:r>
                <a:r>
                  <a:rPr lang="en-US" sz="1800" dirty="0"/>
                  <a:t> que </a:t>
                </a: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no </a:t>
                </a:r>
                <a:r>
                  <a:rPr lang="en-US" sz="1800" dirty="0" err="1"/>
                  <a:t>pueden</a:t>
                </a:r>
                <a:r>
                  <a:rPr lang="en-US" sz="1800" dirty="0"/>
                  <a:t> ser </a:t>
                </a:r>
                <a:r>
                  <a:rPr lang="en-US" sz="1800" dirty="0" err="1"/>
                  <a:t>eliminadas</a:t>
                </a:r>
                <a:r>
                  <a:rPr lang="en-US" sz="1800" dirty="0"/>
                  <a:t>, de lo </a:t>
                </a:r>
                <a:r>
                  <a:rPr lang="en-US" sz="1800" dirty="0" err="1"/>
                  <a:t>contrario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pueden</a:t>
                </a:r>
                <a:r>
                  <a:rPr lang="en-US" sz="1800" dirty="0"/>
                  <a:t> ser </a:t>
                </a:r>
                <a:r>
                  <a:rPr lang="en-US" sz="1800" dirty="0" err="1"/>
                  <a:t>eliminadas</a:t>
                </a:r>
                <a:r>
                  <a:rPr lang="en-US" sz="1800" dirty="0"/>
                  <a:t>.</a:t>
                </a:r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7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FA4CF0-5DFD-4034-90D2-33F21731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5" y="2425326"/>
            <a:ext cx="7126941" cy="21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C26488-B747-447B-8C70-D1DE94A45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1464264"/>
            <a:ext cx="5038343" cy="3286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texto 2">
                <a:extLst>
                  <a:ext uri="{FF2B5EF4-FFF2-40B4-BE49-F238E27FC236}">
                    <a16:creationId xmlns:a16="http://schemas.microsoft.com/office/drawing/2014/main" id="{A87B04AF-DC3F-48B4-9599-9873BA3EEC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923" y="1071595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𝜀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 xmlns="">
          <p:sp>
            <p:nvSpPr>
              <p:cNvPr id="9" name="Marcador de texto 2">
                <a:extLst>
                  <a:ext uri="{FF2B5EF4-FFF2-40B4-BE49-F238E27FC236}">
                    <a16:creationId xmlns:a16="http://schemas.microsoft.com/office/drawing/2014/main" id="{A87B04AF-DC3F-48B4-9599-9873BA3E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23" y="1071595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texto 2">
                <a:extLst>
                  <a:ext uri="{FF2B5EF4-FFF2-40B4-BE49-F238E27FC236}">
                    <a16:creationId xmlns:a16="http://schemas.microsoft.com/office/drawing/2014/main" id="{E6DC2853-A7BC-4CB8-8406-82DB3E8F4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0016" y="3010590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 xmlns="">
          <p:sp>
            <p:nvSpPr>
              <p:cNvPr id="10" name="Marcador de texto 2">
                <a:extLst>
                  <a:ext uri="{FF2B5EF4-FFF2-40B4-BE49-F238E27FC236}">
                    <a16:creationId xmlns:a16="http://schemas.microsoft.com/office/drawing/2014/main" id="{E6DC2853-A7BC-4CB8-8406-82DB3E8F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16" y="3010590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03B3820A-D4CB-423A-8483-3E5A13B9CCC8}"/>
              </a:ext>
            </a:extLst>
          </p:cNvPr>
          <p:cNvSpPr/>
          <p:nvPr/>
        </p:nvSpPr>
        <p:spPr>
          <a:xfrm>
            <a:off x="6511117" y="2501152"/>
            <a:ext cx="914641" cy="840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producciones unitarias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que no </a:t>
                </a:r>
                <a:r>
                  <a:rPr lang="en-US" sz="1800" dirty="0" err="1"/>
                  <a:t>contenga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producciones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épsilon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794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257BB-1780-4AE5-8924-11D51D4A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2507616"/>
            <a:ext cx="5566355" cy="23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25D6D-5370-4A05-89DE-28B35985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1"/>
            <a:ext cx="7926313" cy="1752026"/>
          </a:xfrm>
        </p:spPr>
        <p:txBody>
          <a:bodyPr/>
          <a:lstStyle/>
          <a:p>
            <a:r>
              <a:rPr lang="es-GT" sz="1600" dirty="0"/>
              <a:t>El algoritmo genera un listado de los símbolos no terminales a los cuales se puede llegar desde un determinado símbolo no terminal, luego introduce las producciones con los símbolos terminales</a:t>
            </a:r>
            <a:endParaRPr lang="en-US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 xmlns="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 xmlns="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4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>
                <a:sym typeface="Cantarell"/>
              </a:rPr>
              <a:t>Bibliografía</a:t>
            </a:r>
            <a:endParaRPr lang="es-GT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EF9E3-B023-427A-B528-FCD13BE4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49226"/>
            <a:ext cx="7785119" cy="3145500"/>
          </a:xfrm>
        </p:spPr>
        <p:txBody>
          <a:bodyPr/>
          <a:lstStyle/>
          <a:p>
            <a:pPr marL="76200" indent="0">
              <a:buNone/>
            </a:pPr>
            <a:r>
              <a:rPr lang="es-ES" sz="1800" b="1" dirty="0">
                <a:sym typeface="Cantarell"/>
              </a:rPr>
              <a:t>Obras consultadas</a:t>
            </a:r>
          </a:p>
          <a:p>
            <a:r>
              <a:rPr lang="es-ES" sz="1800" dirty="0">
                <a:sym typeface="Cantarell"/>
              </a:rPr>
              <a:t>[KELLY] KELL E Y,  Dean. Teoría  de Autómatas y Lenguajes Formales. Prentice Hall, 1995.</a:t>
            </a:r>
          </a:p>
          <a:p>
            <a:pPr marL="76200" indent="0">
              <a:buNone/>
            </a:pPr>
            <a:endParaRPr lang="es-GT" sz="1800" dirty="0">
              <a:sym typeface="Cantarel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16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3398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¡Gracias por su atención!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¿Dudas?</a:t>
            </a:r>
            <a:endParaRPr sz="2000" b="1"/>
          </a:p>
        </p:txBody>
      </p:sp>
      <p:grpSp>
        <p:nvGrpSpPr>
          <p:cNvPr id="507" name="Shape 507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8" name="Shape 5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6" name="Shape 19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7" name="Shape 19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756BAD-A049-48B3-A6B9-8C1CE2B4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281643"/>
            <a:ext cx="7851261" cy="2724300"/>
          </a:xfrm>
        </p:spPr>
        <p:txBody>
          <a:bodyPr/>
          <a:lstStyle/>
          <a:p>
            <a:r>
              <a:rPr lang="es-GT" dirty="0"/>
              <a:t>Definición de Modelo o Forma Estándar</a:t>
            </a:r>
          </a:p>
          <a:p>
            <a:pPr lvl="1"/>
            <a:r>
              <a:rPr lang="es-GT" dirty="0"/>
              <a:t>Eliminando símbolos no útiles</a:t>
            </a:r>
          </a:p>
          <a:p>
            <a:pPr lvl="1"/>
            <a:r>
              <a:rPr lang="es-GT" dirty="0"/>
              <a:t>Eliminando símbolos no alcanzables</a:t>
            </a:r>
          </a:p>
          <a:p>
            <a:pPr lvl="1"/>
            <a:r>
              <a:rPr lang="es-GT" dirty="0"/>
              <a:t>Eliminando producciones épsilon</a:t>
            </a:r>
          </a:p>
          <a:p>
            <a:pPr lvl="1"/>
            <a:r>
              <a:rPr lang="es-GT" dirty="0"/>
              <a:t>Eliminación de producciones unitarias</a:t>
            </a:r>
          </a:p>
        </p:txBody>
      </p:sp>
    </p:spTree>
    <p:extLst>
      <p:ext uri="{BB962C8B-B14F-4D97-AF65-F5344CB8AC3E}">
        <p14:creationId xmlns:p14="http://schemas.microsoft.com/office/powerpoint/2010/main" val="341583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La Forma Estándar</a:t>
            </a:r>
            <a:endParaRPr dirty="0"/>
          </a:p>
        </p:txBody>
      </p:sp>
      <p:sp>
        <p:nvSpPr>
          <p:cNvPr id="225" name="Google Shape;225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6" name="Google Shape;226;p14"/>
          <p:cNvSpPr txBox="1"/>
          <p:nvPr/>
        </p:nvSpPr>
        <p:spPr>
          <a:xfrm>
            <a:off x="463525" y="0"/>
            <a:ext cx="3005816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>
                <a:sym typeface="Cantarell"/>
              </a:rPr>
              <a:t>Definición</a:t>
            </a:r>
            <a:endParaRPr lang="es-GT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EF9E3-B023-427A-B528-FCD13BE4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785119" cy="3145500"/>
          </a:xfrm>
        </p:spPr>
        <p:txBody>
          <a:bodyPr/>
          <a:lstStyle/>
          <a:p>
            <a:r>
              <a:rPr lang="es-GT" sz="2000" dirty="0">
                <a:sym typeface="Cantarell"/>
              </a:rPr>
              <a:t>Se busca establecer las restricciones para que la gramática sea funcional (árboles de derivación que no son tan sencillos o tan complejos) .</a:t>
            </a:r>
          </a:p>
          <a:p>
            <a:r>
              <a:rPr lang="es-GT" sz="2000" dirty="0">
                <a:sym typeface="Cantarell"/>
              </a:rPr>
              <a:t>Esta nueva gramática debe ser capaz de producir un lenguaje independiente del contexto que cumpla las restricciones establecidas.</a:t>
            </a:r>
          </a:p>
          <a:p>
            <a:r>
              <a:rPr lang="es-GT" sz="2000" dirty="0">
                <a:sym typeface="Cantarell"/>
              </a:rPr>
              <a:t>La forma normal encuentra la gramática con las producciones necesarias para generar un Lenguaje Independiente del Contexto en el que cada símbolo es funcional.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4</a:t>
            </a:fld>
            <a:endParaRPr lang="es-GT"/>
          </a:p>
        </p:txBody>
      </p:sp>
      <p:sp>
        <p:nvSpPr>
          <p:cNvPr id="5" name="Google Shape;589;p37">
            <a:extLst>
              <a:ext uri="{FF2B5EF4-FFF2-40B4-BE49-F238E27FC236}">
                <a16:creationId xmlns:a16="http://schemas.microsoft.com/office/drawing/2014/main" id="{B4C12DA8-5C64-46BF-9645-E855BC6CE747}"/>
              </a:ext>
            </a:extLst>
          </p:cNvPr>
          <p:cNvSpPr/>
          <p:nvPr/>
        </p:nvSpPr>
        <p:spPr>
          <a:xfrm>
            <a:off x="544607" y="3363065"/>
            <a:ext cx="285975" cy="27306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Ejemplo definición de forma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</p:spPr>
            <p:txBody>
              <a:bodyPr/>
              <a:lstStyle/>
              <a:p>
                <a:r>
                  <a:rPr lang="es-GT" sz="2000" dirty="0">
                    <a:sym typeface="Cantarell"/>
                  </a:rPr>
                  <a:t>Dadas las siguientes producciones de una gramática gramática encuentre las características que le impiden estar en una forma normal.</a:t>
                </a: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𝐵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endParaRPr lang="es-GT" sz="20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20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2000" b="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2000" dirty="0">
                  <a:sym typeface="Cantarell"/>
                </a:endParaRP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  <a:blipFill>
                <a:blip r:embed="rId2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8581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Ejemplo definición de forma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</p:spPr>
            <p:txBody>
              <a:bodyPr/>
              <a:lstStyle/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Siendo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el símbolo inicial, notar que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</m:oMath>
                </a14:m>
                <a:r>
                  <a:rPr lang="es-GT" sz="2000" dirty="0">
                    <a:sym typeface="Cantarell"/>
                  </a:rPr>
                  <a:t> nunca formará parte de cualquier derivación que inicie en </a:t>
                </a:r>
                <a14:m>
                  <m:oMath xmlns:m="http://schemas.openxmlformats.org/officeDocument/2006/math">
                    <m:r>
                      <a:rPr lang="es-GT" sz="2000" i="1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(Símbolo no alcanzable)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El símbolo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r>
                  <a:rPr lang="es-GT" sz="2000" dirty="0">
                    <a:sym typeface="Cantarell"/>
                  </a:rPr>
                  <a:t> sí deriva de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pero nunca produce alguna cadena con símbolos terminales (Símbolos no útiles)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El símbolo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r>
                  <a:rPr lang="es-GT" sz="2000" dirty="0">
                    <a:sym typeface="Cantarell"/>
                  </a:rPr>
                  <a:t> es redundante ya que únicamente produce un símbolo terminal por lo que se puede reemplazar directamente sin problemas (Producciones que no derivan en nada)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Observe también que aunque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𝑑</m:t>
                    </m:r>
                  </m:oMath>
                </a14:m>
                <a:r>
                  <a:rPr lang="es-GT" sz="2000" dirty="0">
                    <a:sym typeface="Cantarell"/>
                  </a:rPr>
                  <a:t> pertenece al alfabeto, no existe cadena que lo emplee.</a:t>
                </a: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  <a:blipFill>
                <a:blip r:embed="rId2"/>
                <a:stretch>
                  <a:fillRect l="-235" t="-77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7815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D4B7-8F1A-4C8C-8361-8276F233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Creación de la forma normal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B4D72916-FA4A-4CB4-9CC1-EB20C8BBF5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GT" dirty="0"/>
                  <a:t>Teniendo en cuenta el anterior ejemplo todos los problemas mostrados pueden resolverse sin afectar la capacidad de generación de la gramática.</a:t>
                </a:r>
              </a:p>
              <a:p>
                <a:r>
                  <a:rPr lang="es-GT" dirty="0"/>
                  <a:t>El primer paso es eliminar los símbolos no útiles como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B4D72916-FA4A-4CB4-9CC1-EB20C8BB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r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18D321-A47E-44B3-A160-273A7181B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0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3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07C2E-C554-4144-8D4F-C3B3CFC1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35" y="2336508"/>
            <a:ext cx="6111688" cy="25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</p:spPr>
            <p:txBody>
              <a:bodyPr/>
              <a:lstStyle/>
              <a:p>
                <a:r>
                  <a:rPr lang="es-GT" sz="1600" dirty="0"/>
                  <a:t>En pocas palabras lo que el algoritmo indica es:</a:t>
                </a:r>
              </a:p>
              <a:p>
                <a:pPr lvl="1"/>
                <a:r>
                  <a:rPr lang="es-GT" sz="1600" dirty="0"/>
                  <a:t>Recorrer hacia arriba (</a:t>
                </a:r>
                <a:r>
                  <a:rPr lang="es-GT" sz="1600" dirty="0" err="1"/>
                  <a:t>bottom</a:t>
                </a:r>
                <a:r>
                  <a:rPr lang="es-GT" sz="1600" dirty="0"/>
                  <a:t> – up) todos los posibles árboles de análisis, anotando los </a:t>
                </a:r>
                <a:r>
                  <a:rPr lang="es-GT" sz="1600" b="1" dirty="0"/>
                  <a:t>No terminales</a:t>
                </a:r>
                <a:r>
                  <a:rPr lang="es-GT" sz="1600" dirty="0"/>
                  <a:t> y las </a:t>
                </a:r>
                <a:r>
                  <a:rPr lang="es-GT" sz="1600" b="1" dirty="0"/>
                  <a:t>producciones </a:t>
                </a:r>
                <a:r>
                  <a:rPr lang="es-GT" sz="1600" dirty="0"/>
                  <a:t>que se encuentren</a:t>
                </a:r>
              </a:p>
              <a:p>
                <a:pPr lvl="1"/>
                <a:r>
                  <a:rPr lang="es-GT" sz="1600" dirty="0"/>
                  <a:t>Todo </a:t>
                </a:r>
                <a:r>
                  <a:rPr lang="es-GT" sz="1600" b="1" dirty="0"/>
                  <a:t>No terminal </a:t>
                </a:r>
                <a:r>
                  <a:rPr lang="es-GT" sz="1600" dirty="0"/>
                  <a:t>y</a:t>
                </a:r>
                <a:r>
                  <a:rPr lang="es-GT" sz="1600" b="1" dirty="0"/>
                  <a:t> producción </a:t>
                </a:r>
                <a:r>
                  <a:rPr lang="es-GT" sz="1600" dirty="0"/>
                  <a:t> que no aparezca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s-GT" sz="1600" dirty="0"/>
                  <a:t>no contribuirá a formar una “</a:t>
                </a:r>
                <a:r>
                  <a:rPr lang="es-GT" sz="1600" dirty="0" err="1"/>
                  <a:t>subcadena</a:t>
                </a:r>
                <a:r>
                  <a:rPr lang="es-GT" sz="1600" dirty="0"/>
                  <a:t>” de una cadena final de terminales que sea generada por la gramática por lo tanto su eliminación no altera el lenguaje generado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  <a:blipFill>
                <a:blip r:embed="rId3"/>
                <a:stretch>
                  <a:fillRect l="-154" t="-8014" b="-8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𝐵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 xmlns="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 xmlns="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6307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786</Words>
  <Application>Microsoft Office PowerPoint</Application>
  <PresentationFormat>Presentación en pantalla (16:9)</PresentationFormat>
  <Paragraphs>107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Roboto Condensed Light</vt:lpstr>
      <vt:lpstr>Cambria Math</vt:lpstr>
      <vt:lpstr>Cantarell</vt:lpstr>
      <vt:lpstr>Arial</vt:lpstr>
      <vt:lpstr>Arvo</vt:lpstr>
      <vt:lpstr>Roboto Condensed</vt:lpstr>
      <vt:lpstr>Salerio template</vt:lpstr>
      <vt:lpstr>Lenguajes Formales y Autómatas</vt:lpstr>
      <vt:lpstr>Agenda</vt:lpstr>
      <vt:lpstr>La Forma Estándar</vt:lpstr>
      <vt:lpstr>Definición</vt:lpstr>
      <vt:lpstr>Ejemplo definición de forma normal</vt:lpstr>
      <vt:lpstr>Ejemplo definición de forma normal</vt:lpstr>
      <vt:lpstr>Creación de la forma normal</vt:lpstr>
      <vt:lpstr>Eliminar símbolos no útiles</vt:lpstr>
      <vt:lpstr>Eliminar símbolos no útiles</vt:lpstr>
      <vt:lpstr>Eliminar símbolos no alcanzables</vt:lpstr>
      <vt:lpstr>Eliminar símbolos no útiles</vt:lpstr>
      <vt:lpstr>Eliminar producciones épsilon</vt:lpstr>
      <vt:lpstr>Eliminar símbolos no útiles</vt:lpstr>
      <vt:lpstr>Eliminar producciones unitarias</vt:lpstr>
      <vt:lpstr>Eliminar símbolos no útiles</vt:lpstr>
      <vt:lpstr>Bibliografía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análisis de algoritmos</dc:title>
  <dc:creator>Moises Antonio Alonso Gonzalez</dc:creator>
  <cp:lastModifiedBy>Julio Ruiz Coto</cp:lastModifiedBy>
  <cp:revision>153</cp:revision>
  <dcterms:modified xsi:type="dcterms:W3CDTF">2024-04-18T13:37:47Z</dcterms:modified>
</cp:coreProperties>
</file>